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9" r:id="rId4"/>
    <p:sldId id="267" r:id="rId5"/>
    <p:sldId id="268" r:id="rId6"/>
    <p:sldId id="258" r:id="rId7"/>
    <p:sldId id="259" r:id="rId8"/>
    <p:sldId id="260" r:id="rId9"/>
    <p:sldId id="261" r:id="rId10"/>
    <p:sldId id="263" r:id="rId11"/>
    <p:sldId id="264" r:id="rId12"/>
    <p:sldId id="265" r:id="rId13"/>
    <p:sldId id="266" r:id="rId14"/>
    <p:sldId id="270" r:id="rId1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-23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63C3B-61EE-0947-A375-81E1D62CA571}" type="datetime1">
              <a:rPr lang="en-US" smtClean="0"/>
              <a:t>21/03/17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1F118A-C7F5-9A42-B209-B5446DB1432A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202215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924D78-17F9-D44A-9814-1B42002DF038}" type="datetime1">
              <a:rPr lang="en-US" smtClean="0"/>
              <a:t>21/03/17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948ABB-79E5-6947-BBA6-AA503BB4D6F2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58842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48ABB-79E5-6947-BBA6-AA503BB4D6F2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5969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DB9B7B-C821-F64E-9217-4A8739F4FD6A}" type="datetime1">
              <a:rPr lang="en-US" smtClean="0"/>
              <a:t>21/03/17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80524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116D7-7777-8A44-8B9D-9D18300719EB}" type="datetime1">
              <a:rPr lang="en-US" smtClean="0"/>
              <a:t>21/03/17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59093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98F40-9067-5440-B3FD-4EF5DAFBC61A}" type="datetime1">
              <a:rPr lang="en-US" smtClean="0"/>
              <a:t>21/03/17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36334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21/03/17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17946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9A624-12DD-BD44-90C8-E064FE329B2E}" type="datetime1">
              <a:rPr lang="en-US" smtClean="0"/>
              <a:t>21/03/17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08586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768791-C013-D849-9322-B5F3BF8ADBB8}" type="datetime1">
              <a:rPr lang="en-US" smtClean="0"/>
              <a:t>21/03/17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01972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9DA33-7D7C-3D4D-BA2A-CAA896D446A3}" type="datetime1">
              <a:rPr lang="en-US" smtClean="0"/>
              <a:t>21/03/17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794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D34BB-E336-0B4C-9960-0C6FB4BA791E}" type="datetime1">
              <a:rPr lang="en-US" smtClean="0"/>
              <a:t>21/03/17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5399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87B3B-1548-3D46-97BF-E4F5C7976462}" type="datetime1">
              <a:rPr lang="en-US" smtClean="0"/>
              <a:t>21/03/17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2861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E08DB-71D6-0044-8CC2-981473010A51}" type="datetime1">
              <a:rPr lang="en-US" smtClean="0"/>
              <a:t>21/03/17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1536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117C70-3F4B-1343-9AB6-A9325385B6A7}" type="datetime1">
              <a:rPr lang="en-US" smtClean="0"/>
              <a:t>21/03/17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7460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8335A-3719-A141-B11B-76D3F0A84650}" type="datetime1">
              <a:rPr lang="en-US" smtClean="0"/>
              <a:t>21/03/17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22E5DC-92A3-8C4E-A8C6-64AFAF2C8E0F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3188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0.jpg"/><Relationship Id="rId5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6" name="Connettore 1 5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8" name="CasellaDiTesto 7"/>
          <p:cNvSpPr txBox="1"/>
          <p:nvPr/>
        </p:nvSpPr>
        <p:spPr>
          <a:xfrm>
            <a:off x="1861983" y="1622778"/>
            <a:ext cx="52211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 smtClean="0">
                <a:solidFill>
                  <a:srgbClr val="660066"/>
                </a:solidFill>
                <a:latin typeface="Arial"/>
                <a:cs typeface="Arial"/>
              </a:rPr>
              <a:t>PROGESS LOG</a:t>
            </a:r>
          </a:p>
        </p:txBody>
      </p:sp>
      <p:sp>
        <p:nvSpPr>
          <p:cNvPr id="11" name="Rettangolo 10"/>
          <p:cNvSpPr/>
          <p:nvPr/>
        </p:nvSpPr>
        <p:spPr>
          <a:xfrm>
            <a:off x="550334" y="3429001"/>
            <a:ext cx="3217333" cy="2349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 smtClean="0">
                <a:latin typeface="Arial"/>
                <a:cs typeface="Arial"/>
              </a:rPr>
              <a:t>Edited</a:t>
            </a:r>
            <a:r>
              <a:rPr lang="nl-NL" dirty="0" smtClean="0">
                <a:latin typeface="Arial"/>
                <a:cs typeface="Arial"/>
              </a:rPr>
              <a:t> </a:t>
            </a:r>
            <a:r>
              <a:rPr lang="nl-NL" dirty="0" err="1" smtClean="0">
                <a:latin typeface="Arial"/>
                <a:cs typeface="Arial"/>
              </a:rPr>
              <a:t>by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nl-NL" dirty="0" smtClean="0">
                <a:latin typeface="Arial"/>
                <a:cs typeface="Arial"/>
              </a:rPr>
              <a:t>Loek </a:t>
            </a:r>
            <a:r>
              <a:rPr lang="nl-NL" dirty="0" err="1" smtClean="0">
                <a:latin typeface="Arial"/>
                <a:cs typeface="Arial"/>
              </a:rPr>
              <a:t>Ehren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nl-NL" dirty="0" smtClean="0">
                <a:latin typeface="Arial"/>
                <a:cs typeface="Arial"/>
              </a:rPr>
              <a:t>Mike </a:t>
            </a:r>
            <a:r>
              <a:rPr lang="nl-NL" dirty="0" err="1" smtClean="0">
                <a:latin typeface="Arial"/>
                <a:cs typeface="Arial"/>
              </a:rPr>
              <a:t>Schatorjé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nl-NL" dirty="0" smtClean="0">
                <a:latin typeface="Arial"/>
                <a:cs typeface="Arial"/>
              </a:rPr>
              <a:t>Simone </a:t>
            </a:r>
            <a:r>
              <a:rPr lang="nl-NL" dirty="0" err="1" smtClean="0">
                <a:latin typeface="Arial"/>
                <a:cs typeface="Arial"/>
              </a:rPr>
              <a:t>Francesconi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nl-NL" dirty="0" err="1" smtClean="0">
                <a:latin typeface="Arial"/>
                <a:cs typeface="Arial"/>
              </a:rPr>
              <a:t>Herm</a:t>
            </a:r>
            <a:r>
              <a:rPr lang="nl-NL" dirty="0" smtClean="0">
                <a:latin typeface="Arial"/>
                <a:cs typeface="Arial"/>
              </a:rPr>
              <a:t> </a:t>
            </a:r>
            <a:r>
              <a:rPr lang="nl-NL" dirty="0" err="1" smtClean="0">
                <a:latin typeface="Arial"/>
                <a:cs typeface="Arial"/>
              </a:rPr>
              <a:t>Lecluse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nl-NL" dirty="0" smtClean="0">
                <a:latin typeface="Arial"/>
                <a:cs typeface="Arial"/>
              </a:rPr>
              <a:t>Rick van </a:t>
            </a:r>
            <a:r>
              <a:rPr lang="nl-NL" dirty="0" err="1" smtClean="0">
                <a:latin typeface="Arial"/>
                <a:cs typeface="Arial"/>
              </a:rPr>
              <a:t>Osch</a:t>
            </a:r>
            <a:endParaRPr lang="nl-NL" dirty="0">
              <a:latin typeface="Arial"/>
              <a:cs typeface="Arial"/>
            </a:endParaRPr>
          </a:p>
        </p:txBody>
      </p:sp>
      <p:pic>
        <p:nvPicPr>
          <p:cNvPr id="13" name="Immagine 12" descr="iot_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726" y="3231446"/>
            <a:ext cx="3874619" cy="2965084"/>
          </a:xfrm>
          <a:prstGeom prst="rect">
            <a:avLst/>
          </a:prstGeom>
        </p:spPr>
      </p:pic>
      <p:sp>
        <p:nvSpPr>
          <p:cNvPr id="17" name="Segnaposto data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60D65-2476-0743-9616-E745E83F40EA}" type="datetime1">
              <a:rPr lang="en-US" b="1" smtClean="0">
                <a:solidFill>
                  <a:srgbClr val="660066"/>
                </a:solidFill>
              </a:rPr>
              <a:t>21/03/17</a:t>
            </a:fld>
            <a:endParaRPr lang="it-IT" b="1" dirty="0">
              <a:solidFill>
                <a:srgbClr val="660066"/>
              </a:solidFill>
            </a:endParaRPr>
          </a:p>
        </p:txBody>
      </p:sp>
      <p:sp>
        <p:nvSpPr>
          <p:cNvPr id="18" name="Segnaposto numero diapositiva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b="1" smtClean="0">
                <a:solidFill>
                  <a:srgbClr val="660066"/>
                </a:solidFill>
              </a:rPr>
              <a:t>1</a:t>
            </a:fld>
            <a:endParaRPr lang="it-IT" b="1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780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rubik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3" t="3703" r="22522" b="7538"/>
          <a:stretch/>
        </p:blipFill>
        <p:spPr>
          <a:xfrm>
            <a:off x="4840111" y="2233790"/>
            <a:ext cx="3033890" cy="2874432"/>
          </a:xfrm>
          <a:prstGeom prst="rect">
            <a:avLst/>
          </a:prstGeo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23/03/17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10</a:t>
            </a:fld>
            <a:endParaRPr lang="it-IT"/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457199" y="274638"/>
            <a:ext cx="5398911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 err="1" smtClean="0">
                <a:solidFill>
                  <a:srgbClr val="660066"/>
                </a:solidFill>
              </a:rPr>
              <a:t>What</a:t>
            </a:r>
            <a:r>
              <a:rPr lang="it-IT" b="1" dirty="0" smtClean="0">
                <a:solidFill>
                  <a:srgbClr val="660066"/>
                </a:solidFill>
              </a:rPr>
              <a:t> </a:t>
            </a:r>
            <a:r>
              <a:rPr lang="it-IT" b="1" dirty="0" err="1" smtClean="0">
                <a:solidFill>
                  <a:srgbClr val="660066"/>
                </a:solidFill>
              </a:rPr>
              <a:t>were</a:t>
            </a:r>
            <a:r>
              <a:rPr lang="it-IT" b="1" dirty="0" smtClean="0">
                <a:solidFill>
                  <a:srgbClr val="660066"/>
                </a:solidFill>
              </a:rPr>
              <a:t> the </a:t>
            </a:r>
            <a:r>
              <a:rPr lang="it-IT" b="1" dirty="0" err="1" smtClean="0">
                <a:solidFill>
                  <a:srgbClr val="660066"/>
                </a:solidFill>
              </a:rPr>
              <a:t>problems</a:t>
            </a:r>
            <a:r>
              <a:rPr lang="it-IT" b="1" dirty="0" smtClean="0">
                <a:solidFill>
                  <a:srgbClr val="660066"/>
                </a:solidFill>
              </a:rPr>
              <a:t>?</a:t>
            </a:r>
            <a:endParaRPr lang="it-IT" b="1" dirty="0">
              <a:solidFill>
                <a:srgbClr val="660066"/>
              </a:solidFill>
            </a:endParaRPr>
          </a:p>
        </p:txBody>
      </p:sp>
      <p:pic>
        <p:nvPicPr>
          <p:cNvPr id="8" name="Immagine 7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9" name="Connettore 1 8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166511" y="1665112"/>
            <a:ext cx="528602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Equipment didn’t arrive yet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Some problem with the firewall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We didn’t get all the information about the processes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err="1" smtClean="0"/>
              <a:t>TheThings</a:t>
            </a:r>
            <a:r>
              <a:rPr lang="en-US" sz="3200" dirty="0" smtClean="0"/>
              <a:t> “Uno” is not deliverable before the end of </a:t>
            </a:r>
            <a:r>
              <a:rPr lang="en-US" sz="3200" dirty="0"/>
              <a:t>A</a:t>
            </a:r>
            <a:r>
              <a:rPr lang="en-US" sz="3200" dirty="0" smtClean="0"/>
              <a:t>pril</a:t>
            </a:r>
          </a:p>
        </p:txBody>
      </p:sp>
    </p:spTree>
    <p:extLst>
      <p:ext uri="{BB962C8B-B14F-4D97-AF65-F5344CB8AC3E}">
        <p14:creationId xmlns:p14="http://schemas.microsoft.com/office/powerpoint/2010/main" val="23915520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23/03/17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11</a:t>
            </a:fld>
            <a:endParaRPr lang="it-IT"/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457199" y="274638"/>
            <a:ext cx="5610579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b="1" dirty="0" err="1" smtClean="0">
                <a:solidFill>
                  <a:srgbClr val="660066"/>
                </a:solidFill>
              </a:rPr>
              <a:t>What</a:t>
            </a:r>
            <a:r>
              <a:rPr lang="it-IT" sz="3200" b="1" dirty="0" smtClean="0">
                <a:solidFill>
                  <a:srgbClr val="660066"/>
                </a:solidFill>
              </a:rPr>
              <a:t> </a:t>
            </a:r>
            <a:r>
              <a:rPr lang="it-IT" sz="3200" b="1" dirty="0" err="1" smtClean="0">
                <a:solidFill>
                  <a:srgbClr val="660066"/>
                </a:solidFill>
              </a:rPr>
              <a:t>were</a:t>
            </a:r>
            <a:r>
              <a:rPr lang="it-IT" sz="3200" b="1" dirty="0" smtClean="0">
                <a:solidFill>
                  <a:srgbClr val="660066"/>
                </a:solidFill>
              </a:rPr>
              <a:t> the </a:t>
            </a:r>
            <a:r>
              <a:rPr lang="it-IT" sz="3200" b="1" dirty="0" err="1" smtClean="0">
                <a:solidFill>
                  <a:srgbClr val="660066"/>
                </a:solidFill>
              </a:rPr>
              <a:t>lessons</a:t>
            </a:r>
            <a:r>
              <a:rPr lang="it-IT" sz="3200" b="1" dirty="0" smtClean="0">
                <a:solidFill>
                  <a:srgbClr val="660066"/>
                </a:solidFill>
              </a:rPr>
              <a:t> </a:t>
            </a:r>
            <a:r>
              <a:rPr lang="it-IT" sz="3200" b="1" dirty="0" err="1" smtClean="0">
                <a:solidFill>
                  <a:srgbClr val="660066"/>
                </a:solidFill>
              </a:rPr>
              <a:t>learned</a:t>
            </a:r>
            <a:r>
              <a:rPr lang="it-IT" sz="3200" b="1" dirty="0" smtClean="0">
                <a:solidFill>
                  <a:srgbClr val="660066"/>
                </a:solidFill>
              </a:rPr>
              <a:t>?</a:t>
            </a:r>
            <a:endParaRPr lang="it-IT" sz="3200" b="1" dirty="0">
              <a:solidFill>
                <a:srgbClr val="660066"/>
              </a:solidFill>
            </a:endParaRPr>
          </a:p>
        </p:txBody>
      </p:sp>
      <p:pic>
        <p:nvPicPr>
          <p:cNvPr id="8" name="Immagine 7" descr="Fontys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9" name="Connettore 1 8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870656" y="1594557"/>
            <a:ext cx="740268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Civil servants are quite friendly and available to answer most of our questions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Proper project plan is </a:t>
            </a:r>
            <a:r>
              <a:rPr lang="en-US" sz="3200" dirty="0" smtClean="0"/>
              <a:t>really important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Making a proper risk management is very useful </a:t>
            </a:r>
            <a:endParaRPr lang="en-US" sz="3200" dirty="0" smtClean="0"/>
          </a:p>
          <a:p>
            <a:pPr marL="285750" indent="-285750">
              <a:buFont typeface="Arial"/>
              <a:buChar char="•"/>
            </a:pPr>
            <a:endParaRPr lang="en-US" sz="3200" dirty="0" smtClean="0"/>
          </a:p>
        </p:txBody>
      </p:sp>
      <p:pic>
        <p:nvPicPr>
          <p:cNvPr id="13" name="Immagine 12" descr="Manage_knowledge_with_multiple_team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739" y="3692357"/>
            <a:ext cx="3388078" cy="302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91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23/03/17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12</a:t>
            </a:fld>
            <a:endParaRPr lang="it-IT"/>
          </a:p>
        </p:txBody>
      </p:sp>
      <p:sp>
        <p:nvSpPr>
          <p:cNvPr id="6" name="Titolo 1"/>
          <p:cNvSpPr txBox="1">
            <a:spLocks/>
          </p:cNvSpPr>
          <p:nvPr/>
        </p:nvSpPr>
        <p:spPr>
          <a:xfrm>
            <a:off x="457200" y="274638"/>
            <a:ext cx="5229578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b="1" dirty="0" err="1" smtClean="0">
                <a:solidFill>
                  <a:srgbClr val="660066"/>
                </a:solidFill>
              </a:rPr>
              <a:t>What</a:t>
            </a:r>
            <a:r>
              <a:rPr lang="nl-NL" b="1" dirty="0" smtClean="0">
                <a:solidFill>
                  <a:srgbClr val="660066"/>
                </a:solidFill>
              </a:rPr>
              <a:t> do we want </a:t>
            </a:r>
            <a:r>
              <a:rPr lang="nl-NL" b="1" dirty="0" err="1" smtClean="0">
                <a:solidFill>
                  <a:srgbClr val="660066"/>
                </a:solidFill>
              </a:rPr>
              <a:t>to</a:t>
            </a:r>
            <a:r>
              <a:rPr lang="nl-NL" b="1" dirty="0" smtClean="0">
                <a:solidFill>
                  <a:srgbClr val="660066"/>
                </a:solidFill>
              </a:rPr>
              <a:t> </a:t>
            </a:r>
            <a:r>
              <a:rPr lang="nl-NL" b="1" dirty="0" err="1" smtClean="0">
                <a:solidFill>
                  <a:srgbClr val="660066"/>
                </a:solidFill>
              </a:rPr>
              <a:t>achieve</a:t>
            </a:r>
            <a:r>
              <a:rPr lang="nl-NL" b="1" dirty="0" smtClean="0">
                <a:solidFill>
                  <a:srgbClr val="660066"/>
                </a:solidFill>
              </a:rPr>
              <a:t>?</a:t>
            </a:r>
            <a:endParaRPr lang="it-IT" b="1" dirty="0">
              <a:solidFill>
                <a:srgbClr val="660066"/>
              </a:solidFill>
            </a:endParaRPr>
          </a:p>
        </p:txBody>
      </p:sp>
      <p:pic>
        <p:nvPicPr>
          <p:cNvPr id="8" name="Immagine 7" descr="Fontys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9" name="Connettore 1 8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1388534" y="2088445"/>
            <a:ext cx="611011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Doing proper risk management </a:t>
            </a:r>
            <a:r>
              <a:rPr lang="en-US" sz="3200" dirty="0" smtClean="0"/>
              <a:t>list</a:t>
            </a:r>
            <a:r>
              <a:rPr lang="en-US" sz="3200" dirty="0" smtClean="0"/>
              <a:t>s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Process the interview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Final preparation for testing and maybe start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Get the information from the interview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53964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23/03/17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13</a:t>
            </a:fld>
            <a:endParaRPr lang="it-IT"/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457199" y="274638"/>
            <a:ext cx="5173133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200" b="1" dirty="0" smtClean="0">
                <a:solidFill>
                  <a:srgbClr val="660066"/>
                </a:solidFill>
              </a:rPr>
              <a:t>How we are </a:t>
            </a:r>
            <a:r>
              <a:rPr lang="nl-NL" sz="3200" b="1" dirty="0" err="1" smtClean="0">
                <a:solidFill>
                  <a:srgbClr val="660066"/>
                </a:solidFill>
              </a:rPr>
              <a:t>going</a:t>
            </a:r>
            <a:r>
              <a:rPr lang="nl-NL" sz="3200" b="1" dirty="0" smtClean="0">
                <a:solidFill>
                  <a:srgbClr val="660066"/>
                </a:solidFill>
              </a:rPr>
              <a:t> </a:t>
            </a:r>
            <a:r>
              <a:rPr lang="nl-NL" sz="3200" b="1" dirty="0" err="1" smtClean="0">
                <a:solidFill>
                  <a:srgbClr val="660066"/>
                </a:solidFill>
              </a:rPr>
              <a:t>to</a:t>
            </a:r>
            <a:r>
              <a:rPr lang="nl-NL" sz="3200" b="1" dirty="0" smtClean="0">
                <a:solidFill>
                  <a:srgbClr val="660066"/>
                </a:solidFill>
              </a:rPr>
              <a:t> do </a:t>
            </a:r>
            <a:r>
              <a:rPr lang="nl-NL" sz="3200" b="1" dirty="0" err="1" smtClean="0">
                <a:solidFill>
                  <a:srgbClr val="660066"/>
                </a:solidFill>
              </a:rPr>
              <a:t>it</a:t>
            </a:r>
            <a:r>
              <a:rPr lang="nl-NL" sz="3200" b="1" dirty="0" smtClean="0">
                <a:solidFill>
                  <a:srgbClr val="660066"/>
                </a:solidFill>
              </a:rPr>
              <a:t>?</a:t>
            </a:r>
            <a:endParaRPr lang="it-IT" sz="3200" b="1" dirty="0">
              <a:solidFill>
                <a:srgbClr val="660066"/>
              </a:solidFill>
            </a:endParaRPr>
          </a:p>
        </p:txBody>
      </p:sp>
      <p:pic>
        <p:nvPicPr>
          <p:cNvPr id="8" name="Immagine 7" descr="Fontys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9" name="Connettore 1 8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417461"/>
            <a:ext cx="8183739" cy="4938889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1120421" y="1379558"/>
            <a:ext cx="6335889" cy="3108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Brainstorming/discussing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Through professor’s slides and online researches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Looking </a:t>
            </a:r>
            <a:r>
              <a:rPr lang="en-US" sz="2800" dirty="0" smtClean="0"/>
              <a:t>what is still necessary for the testing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Listen to the audio and figure out the information we got from the interview</a:t>
            </a:r>
            <a:endParaRPr lang="en-US" sz="2800" dirty="0" smtClean="0"/>
          </a:p>
        </p:txBody>
      </p:sp>
      <p:pic>
        <p:nvPicPr>
          <p:cNvPr id="12" name="Immagine 11" descr="Doable-logo-blu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2644" y="4830827"/>
            <a:ext cx="5221111" cy="1219509"/>
          </a:xfrm>
          <a:prstGeom prst="rect">
            <a:avLst/>
          </a:prstGeom>
        </p:spPr>
      </p:pic>
      <p:sp>
        <p:nvSpPr>
          <p:cNvPr id="13" name="CasellaDiTesto 12"/>
          <p:cNvSpPr txBox="1"/>
          <p:nvPr/>
        </p:nvSpPr>
        <p:spPr>
          <a:xfrm>
            <a:off x="3307643" y="5376334"/>
            <a:ext cx="5034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z="3600" dirty="0" smtClean="0"/>
              <a:t>… </a:t>
            </a: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31907529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2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23/03/17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14</a:t>
            </a:fld>
            <a:endParaRPr lang="it-IT"/>
          </a:p>
        </p:txBody>
      </p:sp>
      <p:sp>
        <p:nvSpPr>
          <p:cNvPr id="6" name="Titolo 1"/>
          <p:cNvSpPr txBox="1">
            <a:spLocks/>
          </p:cNvSpPr>
          <p:nvPr/>
        </p:nvSpPr>
        <p:spPr>
          <a:xfrm>
            <a:off x="457199" y="274638"/>
            <a:ext cx="5173133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200" b="1" dirty="0" err="1" smtClean="0">
                <a:solidFill>
                  <a:srgbClr val="660066"/>
                </a:solidFill>
              </a:rPr>
              <a:t>Any</a:t>
            </a:r>
            <a:r>
              <a:rPr lang="nl-NL" sz="3200" b="1" dirty="0" smtClean="0">
                <a:solidFill>
                  <a:srgbClr val="660066"/>
                </a:solidFill>
              </a:rPr>
              <a:t> Question?</a:t>
            </a:r>
            <a:endParaRPr lang="it-IT" sz="3200" b="1" dirty="0">
              <a:solidFill>
                <a:srgbClr val="660066"/>
              </a:solidFill>
            </a:endParaRPr>
          </a:p>
        </p:txBody>
      </p:sp>
      <p:pic>
        <p:nvPicPr>
          <p:cNvPr id="7" name="Immagine 6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8" name="Connettore 1 7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Titolo 1"/>
          <p:cNvSpPr txBox="1">
            <a:spLocks/>
          </p:cNvSpPr>
          <p:nvPr/>
        </p:nvSpPr>
        <p:spPr>
          <a:xfrm>
            <a:off x="1978377" y="2229557"/>
            <a:ext cx="5173133" cy="19473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b="1" dirty="0" err="1" smtClean="0">
                <a:solidFill>
                  <a:srgbClr val="660066"/>
                </a:solidFill>
              </a:rPr>
              <a:t>Thanks</a:t>
            </a:r>
            <a:r>
              <a:rPr lang="nl-NL" sz="4800" b="1" dirty="0" smtClean="0">
                <a:solidFill>
                  <a:srgbClr val="660066"/>
                </a:solidFill>
              </a:rPr>
              <a:t> </a:t>
            </a:r>
            <a:r>
              <a:rPr lang="nl-NL" sz="4800" b="1" dirty="0" err="1" smtClean="0">
                <a:solidFill>
                  <a:srgbClr val="660066"/>
                </a:solidFill>
              </a:rPr>
              <a:t>for</a:t>
            </a:r>
            <a:r>
              <a:rPr lang="nl-NL" sz="4800" b="1" dirty="0" smtClean="0">
                <a:solidFill>
                  <a:srgbClr val="660066"/>
                </a:solidFill>
              </a:rPr>
              <a:t> </a:t>
            </a:r>
            <a:r>
              <a:rPr lang="nl-NL" sz="4800" b="1" dirty="0" err="1" smtClean="0">
                <a:solidFill>
                  <a:srgbClr val="660066"/>
                </a:solidFill>
              </a:rPr>
              <a:t>your</a:t>
            </a:r>
            <a:r>
              <a:rPr lang="nl-NL" sz="4800" b="1" dirty="0" smtClean="0">
                <a:solidFill>
                  <a:srgbClr val="660066"/>
                </a:solidFill>
              </a:rPr>
              <a:t> attention!</a:t>
            </a:r>
            <a:endParaRPr lang="it-IT" sz="4800" b="1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507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magine 25" descr="succes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1278" y="2468034"/>
            <a:ext cx="3332722" cy="2216855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721578" cy="794476"/>
          </a:xfrm>
        </p:spPr>
        <p:txBody>
          <a:bodyPr/>
          <a:lstStyle/>
          <a:p>
            <a:r>
              <a:rPr lang="nl-NL" b="1" dirty="0" smtClean="0">
                <a:solidFill>
                  <a:srgbClr val="660066"/>
                </a:solidFill>
              </a:rPr>
              <a:t>The project 1/3</a:t>
            </a:r>
            <a:endParaRPr lang="it-IT" b="1" dirty="0">
              <a:solidFill>
                <a:srgbClr val="660066"/>
              </a:solidFill>
            </a:endParaRPr>
          </a:p>
        </p:txBody>
      </p:sp>
      <p:pic>
        <p:nvPicPr>
          <p:cNvPr id="5" name="Immagine 4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6" name="Connettore 1 5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9" name="Segnaposto contenuto 8" descr="iot_logo.png"/>
          <p:cNvPicPr>
            <a:picLocks noGrp="1" noChangeAspect="1"/>
          </p:cNvPicPr>
          <p:nvPr>
            <p:ph idx="1"/>
          </p:nvPr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0" name="CasellaDiTesto 9"/>
          <p:cNvSpPr txBox="1"/>
          <p:nvPr/>
        </p:nvSpPr>
        <p:spPr>
          <a:xfrm>
            <a:off x="457200" y="1816945"/>
            <a:ext cx="510007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 smtClean="0"/>
              <a:t>Quick Goals:</a:t>
            </a:r>
          </a:p>
          <a:p>
            <a:endParaRPr lang="en-GB" sz="2400" dirty="0" smtClean="0"/>
          </a:p>
          <a:p>
            <a:pPr marL="457200" indent="-457200" algn="just">
              <a:buFont typeface="+mj-lt"/>
              <a:buAutoNum type="arabicPeriod"/>
            </a:pPr>
            <a:r>
              <a:rPr lang="en-GB" sz="2400" dirty="0" smtClean="0"/>
              <a:t>Make the city’s underground garbage containers “digital”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400" dirty="0" smtClean="0"/>
              <a:t>Optimize</a:t>
            </a:r>
            <a:r>
              <a:rPr lang="it-IT" sz="2400" dirty="0" smtClean="0"/>
              <a:t> the Waste Collection System</a:t>
            </a:r>
            <a:endParaRPr lang="en-GB" sz="2400" dirty="0" smtClean="0"/>
          </a:p>
          <a:p>
            <a:pPr marL="457200" indent="-457200" algn="just">
              <a:buFont typeface="+mj-lt"/>
              <a:buAutoNum type="arabicPeriod"/>
            </a:pPr>
            <a:r>
              <a:rPr lang="en-GB" sz="2400" dirty="0" smtClean="0"/>
              <a:t>New Garbage collection system processes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GB" sz="2400" dirty="0" smtClean="0"/>
              <a:t>New web application</a:t>
            </a:r>
          </a:p>
          <a:p>
            <a:endParaRPr lang="it-IT" dirty="0"/>
          </a:p>
        </p:txBody>
      </p:sp>
      <p:sp>
        <p:nvSpPr>
          <p:cNvPr id="15" name="Segnaposto data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91EFE-86C9-5A4F-82AA-34E5359CB134}" type="datetime1">
              <a:rPr lang="en-US" smtClean="0"/>
              <a:t>23/03/17</a:t>
            </a:fld>
            <a:endParaRPr lang="it-IT"/>
          </a:p>
        </p:txBody>
      </p:sp>
      <p:sp>
        <p:nvSpPr>
          <p:cNvPr id="16" name="Segnaposto numero diapositiva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7651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23/03/17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3</a:t>
            </a:fld>
            <a:endParaRPr lang="it-IT"/>
          </a:p>
        </p:txBody>
      </p:sp>
      <p:sp>
        <p:nvSpPr>
          <p:cNvPr id="6" name="CasellaDiTesto 5"/>
          <p:cNvSpPr txBox="1"/>
          <p:nvPr/>
        </p:nvSpPr>
        <p:spPr>
          <a:xfrm>
            <a:off x="457200" y="1491059"/>
            <a:ext cx="84784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7200" b="1" dirty="0" smtClean="0">
                <a:solidFill>
                  <a:srgbClr val="660066"/>
                </a:solidFill>
              </a:rPr>
              <a:t>In brief, </a:t>
            </a:r>
            <a:r>
              <a:rPr lang="it-IT" sz="7200" b="1" dirty="0" err="1" smtClean="0">
                <a:solidFill>
                  <a:srgbClr val="660066"/>
                </a:solidFill>
              </a:rPr>
              <a:t>how</a:t>
            </a:r>
            <a:r>
              <a:rPr lang="it-IT" sz="7200" b="1" dirty="0" smtClean="0">
                <a:solidFill>
                  <a:srgbClr val="660066"/>
                </a:solidFill>
              </a:rPr>
              <a:t> to do </a:t>
            </a:r>
            <a:r>
              <a:rPr lang="it-IT" sz="7200" b="1" dirty="0" err="1" smtClean="0">
                <a:solidFill>
                  <a:srgbClr val="660066"/>
                </a:solidFill>
              </a:rPr>
              <a:t>it</a:t>
            </a:r>
            <a:r>
              <a:rPr lang="it-IT" sz="7200" b="1" dirty="0" smtClean="0">
                <a:solidFill>
                  <a:srgbClr val="660066"/>
                </a:solidFill>
              </a:rPr>
              <a:t>?</a:t>
            </a:r>
            <a:endParaRPr lang="it-IT" sz="7200" b="1" dirty="0">
              <a:solidFill>
                <a:srgbClr val="660066"/>
              </a:solidFill>
            </a:endParaRPr>
          </a:p>
        </p:txBody>
      </p:sp>
      <p:pic>
        <p:nvPicPr>
          <p:cNvPr id="7" name="Immagine 6" descr="Fontys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pic>
        <p:nvPicPr>
          <p:cNvPr id="10" name="Immagine 9" descr="140653-podes-resolverlo-el-problema-de-matematicas-que-volvio-loco-a-mas-de-un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333" y="2679117"/>
            <a:ext cx="5475111" cy="3742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5519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Immagine 20" descr="smart-waste-manag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668" y="1914456"/>
            <a:ext cx="7591776" cy="4807019"/>
          </a:xfrm>
          <a:prstGeom prst="rect">
            <a:avLst/>
          </a:prstGeom>
        </p:spPr>
      </p:pic>
      <p:pic>
        <p:nvPicPr>
          <p:cNvPr id="8" name="Segnaposto contenuto 8" descr="iot_logo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pic>
        <p:nvPicPr>
          <p:cNvPr id="17" name="Immagine 16" descr="smart-trash-collectio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2485" y="2328638"/>
            <a:ext cx="4181516" cy="2202265"/>
          </a:xfrm>
          <a:prstGeom prst="rect">
            <a:avLst/>
          </a:prstGeom>
        </p:spPr>
      </p:pic>
      <p:pic>
        <p:nvPicPr>
          <p:cNvPr id="16" name="Immagine 15" descr="enevo again 62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2528665"/>
            <a:ext cx="4962485" cy="2001002"/>
          </a:xfrm>
          <a:prstGeom prst="rect">
            <a:avLst/>
          </a:prstGeo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23/03/17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4</a:t>
            </a:fld>
            <a:endParaRPr lang="it-IT"/>
          </a:p>
        </p:txBody>
      </p:sp>
      <p:pic>
        <p:nvPicPr>
          <p:cNvPr id="6" name="Immagine 5" descr="Fontys-Log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7" name="Connettore 1 6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0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721578" cy="794476"/>
          </a:xfrm>
        </p:spPr>
        <p:txBody>
          <a:bodyPr/>
          <a:lstStyle/>
          <a:p>
            <a:r>
              <a:rPr lang="nl-NL" b="1" dirty="0" smtClean="0">
                <a:solidFill>
                  <a:srgbClr val="660066"/>
                </a:solidFill>
              </a:rPr>
              <a:t>The project 2/3</a:t>
            </a:r>
            <a:endParaRPr lang="it-IT" b="1" dirty="0">
              <a:solidFill>
                <a:srgbClr val="660066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283443" y="1379558"/>
            <a:ext cx="33572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GB" b="1" dirty="0" smtClean="0"/>
              <a:t>Through sensors</a:t>
            </a:r>
            <a:r>
              <a:rPr lang="en-GB" dirty="0" smtClean="0"/>
              <a:t>, understand the fill level of the containers</a:t>
            </a:r>
          </a:p>
          <a:p>
            <a:endParaRPr lang="it-IT" dirty="0"/>
          </a:p>
        </p:txBody>
      </p:sp>
      <p:sp>
        <p:nvSpPr>
          <p:cNvPr id="14" name="Rettangolo 13"/>
          <p:cNvSpPr/>
          <p:nvPr/>
        </p:nvSpPr>
        <p:spPr>
          <a:xfrm>
            <a:off x="5183717" y="1403900"/>
            <a:ext cx="357011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 startAt="2"/>
            </a:pPr>
            <a:r>
              <a:rPr lang="en-GB" b="1" dirty="0" smtClean="0"/>
              <a:t>Through Google tools</a:t>
            </a:r>
            <a:r>
              <a:rPr lang="en-GB" dirty="0" smtClean="0"/>
              <a:t>, optimize the vehicle route</a:t>
            </a:r>
            <a:endParaRPr lang="en-GB" dirty="0" smtClean="0"/>
          </a:p>
        </p:txBody>
      </p:sp>
      <p:sp>
        <p:nvSpPr>
          <p:cNvPr id="19" name="CasellaDiTesto 18"/>
          <p:cNvSpPr txBox="1"/>
          <p:nvPr/>
        </p:nvSpPr>
        <p:spPr>
          <a:xfrm>
            <a:off x="1892592" y="1262789"/>
            <a:ext cx="51364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 smtClean="0"/>
              <a:t>New </a:t>
            </a:r>
            <a:r>
              <a:rPr lang="it-IT" sz="2800" b="1" dirty="0" err="1" smtClean="0"/>
              <a:t>processes</a:t>
            </a:r>
            <a:r>
              <a:rPr lang="it-IT" sz="2800" b="1" dirty="0" smtClean="0"/>
              <a:t> for a new </a:t>
            </a:r>
            <a:r>
              <a:rPr lang="it-IT" sz="2800" b="1" dirty="0" err="1" smtClean="0"/>
              <a:t>system</a:t>
            </a:r>
            <a:endParaRPr lang="it-IT" sz="2800" b="1" dirty="0"/>
          </a:p>
        </p:txBody>
      </p:sp>
    </p:spTree>
    <p:extLst>
      <p:ext uri="{BB962C8B-B14F-4D97-AF65-F5344CB8AC3E}">
        <p14:creationId xmlns:p14="http://schemas.microsoft.com/office/powerpoint/2010/main" val="41640031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3" grpId="1"/>
      <p:bldP spid="14" grpId="0"/>
      <p:bldP spid="14" grpId="1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waste-collection-route-optimizatio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379" y="2444550"/>
            <a:ext cx="4455313" cy="2956031"/>
          </a:xfrm>
          <a:prstGeom prst="rect">
            <a:avLst/>
          </a:prstGeom>
        </p:spPr>
      </p:pic>
      <p:pic>
        <p:nvPicPr>
          <p:cNvPr id="16" name="Segnaposto contenuto 8" descr="iot_logo.png"/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23/03/17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5</a:t>
            </a:fld>
            <a:endParaRPr lang="it-IT"/>
          </a:p>
        </p:txBody>
      </p:sp>
      <p:sp>
        <p:nvSpPr>
          <p:cNvPr id="7" name="CasellaDiTesto 6"/>
          <p:cNvSpPr txBox="1"/>
          <p:nvPr/>
        </p:nvSpPr>
        <p:spPr>
          <a:xfrm>
            <a:off x="457200" y="1521220"/>
            <a:ext cx="34374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 startAt="3"/>
            </a:pPr>
            <a:r>
              <a:rPr lang="en-GB" b="1" dirty="0" smtClean="0"/>
              <a:t>Through interviews</a:t>
            </a:r>
            <a:r>
              <a:rPr lang="en-GB" dirty="0" smtClean="0"/>
              <a:t>, get the processes data we need from the stakeholders</a:t>
            </a:r>
          </a:p>
        </p:txBody>
      </p:sp>
      <p:pic>
        <p:nvPicPr>
          <p:cNvPr id="10" name="Immagine 9" descr="Fontys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11" name="Connettore 1 10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721578" cy="794476"/>
          </a:xfrm>
        </p:spPr>
        <p:txBody>
          <a:bodyPr/>
          <a:lstStyle/>
          <a:p>
            <a:r>
              <a:rPr lang="nl-NL" b="1" dirty="0" smtClean="0">
                <a:solidFill>
                  <a:srgbClr val="660066"/>
                </a:solidFill>
              </a:rPr>
              <a:t>The project 3/3</a:t>
            </a:r>
            <a:endParaRPr lang="it-IT" b="1" dirty="0">
              <a:solidFill>
                <a:srgbClr val="660066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5489224" y="1521220"/>
            <a:ext cx="35080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 startAt="4"/>
            </a:pPr>
            <a:r>
              <a:rPr lang="en-GB" b="1" dirty="0" smtClean="0"/>
              <a:t>Through surveys </a:t>
            </a:r>
            <a:r>
              <a:rPr lang="en-GB" dirty="0" smtClean="0"/>
              <a:t>and online research, build  a customized web applications for </a:t>
            </a:r>
            <a:r>
              <a:rPr lang="en-GB" dirty="0" err="1" smtClean="0"/>
              <a:t>citiziens</a:t>
            </a:r>
            <a:endParaRPr lang="en-GB" dirty="0" smtClean="0"/>
          </a:p>
          <a:p>
            <a:endParaRPr lang="it-IT" dirty="0"/>
          </a:p>
        </p:txBody>
      </p:sp>
      <p:pic>
        <p:nvPicPr>
          <p:cNvPr id="18" name="Immagine 17" descr="IMG_3197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82" b="5008"/>
          <a:stretch/>
        </p:blipFill>
        <p:spPr>
          <a:xfrm rot="5400000">
            <a:off x="565042" y="2410268"/>
            <a:ext cx="3800336" cy="401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08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Fontys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5" name="Connettore 1 4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Segnaposto data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3BD7C1-D435-BA4F-87C7-4C8F0CFFB124}" type="datetime1">
              <a:rPr lang="en-US" smtClean="0"/>
              <a:t>21/03/17</a:t>
            </a:fld>
            <a:endParaRPr lang="it-IT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6</a:t>
            </a:fld>
            <a:endParaRPr lang="it-IT"/>
          </a:p>
        </p:txBody>
      </p:sp>
      <p:pic>
        <p:nvPicPr>
          <p:cNvPr id="11" name="Segnaposto contenuto 8" descr="iot_logo.png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4721578" cy="794476"/>
          </a:xfrm>
        </p:spPr>
        <p:txBody>
          <a:bodyPr/>
          <a:lstStyle/>
          <a:p>
            <a:r>
              <a:rPr lang="nl-NL" b="1" dirty="0" smtClean="0">
                <a:solidFill>
                  <a:srgbClr val="660066"/>
                </a:solidFill>
              </a:rPr>
              <a:t>The project: </a:t>
            </a:r>
            <a:r>
              <a:rPr lang="nl-NL" b="1" dirty="0" err="1" smtClean="0">
                <a:solidFill>
                  <a:srgbClr val="660066"/>
                </a:solidFill>
              </a:rPr>
              <a:t>phases</a:t>
            </a:r>
            <a:endParaRPr lang="it-IT" b="1" dirty="0">
              <a:solidFill>
                <a:srgbClr val="660066"/>
              </a:solidFill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118533" y="1876780"/>
            <a:ext cx="549768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it-IT" sz="3200" b="1" dirty="0" err="1" smtClean="0"/>
              <a:t>Research</a:t>
            </a:r>
            <a:endParaRPr lang="it-IT" sz="3200" b="1" dirty="0" smtClean="0"/>
          </a:p>
          <a:p>
            <a:r>
              <a:rPr lang="it-IT" sz="3200" b="1" dirty="0" smtClean="0"/>
              <a:t>	</a:t>
            </a:r>
            <a:r>
              <a:rPr lang="it-IT" sz="3200" dirty="0" smtClean="0"/>
              <a:t>&gt;</a:t>
            </a:r>
            <a:r>
              <a:rPr lang="it-IT" sz="3200" i="1" dirty="0" smtClean="0"/>
              <a:t>Brainstorming / </a:t>
            </a:r>
            <a:r>
              <a:rPr lang="it-IT" sz="3200" i="1" dirty="0" err="1" smtClean="0"/>
              <a:t>whiteboard</a:t>
            </a:r>
            <a:endParaRPr lang="it-IT" sz="3200" i="1" dirty="0" smtClean="0"/>
          </a:p>
          <a:p>
            <a:r>
              <a:rPr lang="it-IT" sz="3200" i="1" dirty="0" smtClean="0"/>
              <a:t>	&gt;</a:t>
            </a:r>
            <a:r>
              <a:rPr lang="it-IT" sz="3200" i="1" dirty="0" err="1" smtClean="0"/>
              <a:t>Interview</a:t>
            </a:r>
            <a:r>
              <a:rPr lang="it-IT" sz="3200" i="1" dirty="0" smtClean="0"/>
              <a:t>, </a:t>
            </a:r>
            <a:r>
              <a:rPr lang="it-IT" sz="3200" i="1" dirty="0" err="1" smtClean="0"/>
              <a:t>Gathering</a:t>
            </a:r>
            <a:r>
              <a:rPr lang="it-IT" sz="3200" i="1" dirty="0" smtClean="0"/>
              <a:t> data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it-IT" sz="3200" dirty="0" smtClean="0"/>
              <a:t>Design</a:t>
            </a:r>
          </a:p>
          <a:p>
            <a:pPr marL="514350" indent="-514350">
              <a:buFont typeface="+mj-lt"/>
              <a:buAutoNum type="arabicPeriod" startAt="3"/>
            </a:pPr>
            <a:r>
              <a:rPr lang="it-IT" sz="3200" dirty="0" smtClean="0"/>
              <a:t>Development</a:t>
            </a:r>
          </a:p>
          <a:p>
            <a:pPr marL="342900" indent="-342900">
              <a:buFont typeface="+mj-lt"/>
              <a:buAutoNum type="arabicPeriod" startAt="3"/>
            </a:pPr>
            <a:endParaRPr lang="it-IT" sz="3200" dirty="0"/>
          </a:p>
        </p:txBody>
      </p:sp>
      <p:pic>
        <p:nvPicPr>
          <p:cNvPr id="15" name="Immagine 14" descr="unnamed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6222" y="1307993"/>
            <a:ext cx="3262231" cy="2445808"/>
          </a:xfrm>
          <a:prstGeom prst="rect">
            <a:avLst/>
          </a:prstGeom>
        </p:spPr>
      </p:pic>
      <p:pic>
        <p:nvPicPr>
          <p:cNvPr id="16" name="Immagine 15" descr="IMG_319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332111" y="3814232"/>
            <a:ext cx="4046659" cy="254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25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 descr="five-skills-needed-to-achieve-your-career-goal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01"/>
          <a:stretch/>
        </p:blipFill>
        <p:spPr>
          <a:xfrm>
            <a:off x="5700889" y="1976979"/>
            <a:ext cx="3052939" cy="3399844"/>
          </a:xfrm>
          <a:prstGeom prst="rect">
            <a:avLst/>
          </a:prstGeom>
        </p:spPr>
      </p:pic>
      <p:pic>
        <p:nvPicPr>
          <p:cNvPr id="4" name="Immagine 3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5" name="Connettore 1 4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Segnaposto data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A970-901F-FF41-95BB-674823E5C08C}" type="datetime1">
              <a:rPr lang="en-US" smtClean="0"/>
              <a:t>23/03/17</a:t>
            </a:fld>
            <a:endParaRPr lang="it-IT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7</a:t>
            </a:fld>
            <a:endParaRPr lang="it-IT"/>
          </a:p>
        </p:txBody>
      </p:sp>
      <p:pic>
        <p:nvPicPr>
          <p:cNvPr id="11" name="Segnaposto contenuto 8" descr="iot_logo.png"/>
          <p:cNvPicPr>
            <a:picLocks noChangeAspect="1"/>
          </p:cNvPicPr>
          <p:nvPr/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3" name="Titolo 1"/>
          <p:cNvSpPr txBox="1">
            <a:spLocks/>
          </p:cNvSpPr>
          <p:nvPr/>
        </p:nvSpPr>
        <p:spPr>
          <a:xfrm>
            <a:off x="457199" y="274638"/>
            <a:ext cx="5469467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200" b="1" dirty="0" err="1" smtClean="0">
                <a:solidFill>
                  <a:srgbClr val="660066"/>
                </a:solidFill>
              </a:rPr>
              <a:t>What</a:t>
            </a:r>
            <a:r>
              <a:rPr lang="nl-NL" sz="3200" b="1" dirty="0" smtClean="0">
                <a:solidFill>
                  <a:srgbClr val="660066"/>
                </a:solidFill>
              </a:rPr>
              <a:t> </a:t>
            </a:r>
            <a:r>
              <a:rPr lang="nl-NL" sz="3200" b="1" dirty="0" err="1" smtClean="0">
                <a:solidFill>
                  <a:srgbClr val="660066"/>
                </a:solidFill>
              </a:rPr>
              <a:t>did</a:t>
            </a:r>
            <a:r>
              <a:rPr lang="nl-NL" sz="3200" b="1" dirty="0" smtClean="0">
                <a:solidFill>
                  <a:srgbClr val="660066"/>
                </a:solidFill>
              </a:rPr>
              <a:t> we want </a:t>
            </a:r>
            <a:r>
              <a:rPr lang="nl-NL" sz="3200" b="1" dirty="0" err="1" smtClean="0">
                <a:solidFill>
                  <a:srgbClr val="660066"/>
                </a:solidFill>
              </a:rPr>
              <a:t>to</a:t>
            </a:r>
            <a:r>
              <a:rPr lang="nl-NL" sz="3200" b="1" dirty="0" smtClean="0">
                <a:solidFill>
                  <a:srgbClr val="660066"/>
                </a:solidFill>
              </a:rPr>
              <a:t> </a:t>
            </a:r>
            <a:r>
              <a:rPr lang="nl-NL" sz="3200" b="1" dirty="0" err="1" smtClean="0">
                <a:solidFill>
                  <a:srgbClr val="660066"/>
                </a:solidFill>
              </a:rPr>
              <a:t>achieve</a:t>
            </a:r>
            <a:r>
              <a:rPr lang="nl-NL" sz="3200" b="1" dirty="0" smtClean="0">
                <a:solidFill>
                  <a:srgbClr val="660066"/>
                </a:solidFill>
              </a:rPr>
              <a:t>?</a:t>
            </a:r>
            <a:endParaRPr lang="it-IT" sz="3200" b="1" dirty="0">
              <a:solidFill>
                <a:srgbClr val="660066"/>
              </a:solidFill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338666" y="1837393"/>
            <a:ext cx="5715000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To finish test application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Get the equipment we ordered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Set up the “Raspberry pi”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Prepare the test plan</a:t>
            </a: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Updating the interview and perform the interview itself</a:t>
            </a:r>
          </a:p>
        </p:txBody>
      </p:sp>
    </p:spTree>
    <p:extLst>
      <p:ext uri="{BB962C8B-B14F-4D97-AF65-F5344CB8AC3E}">
        <p14:creationId xmlns:p14="http://schemas.microsoft.com/office/powerpoint/2010/main" val="25483298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Fontys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5" name="Connettore 1 4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Segnaposto data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F2850-09C1-F74D-AF74-E66AECAB6E77}" type="datetime1">
              <a:rPr lang="en-US" smtClean="0"/>
              <a:t>23/03/17</a:t>
            </a:fld>
            <a:endParaRPr lang="it-IT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8</a:t>
            </a:fld>
            <a:endParaRPr lang="it-IT"/>
          </a:p>
        </p:txBody>
      </p:sp>
      <p:pic>
        <p:nvPicPr>
          <p:cNvPr id="11" name="Segnaposto contenuto 8" descr="iot_logo.png"/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2" name="Titolo 1"/>
          <p:cNvSpPr txBox="1">
            <a:spLocks/>
          </p:cNvSpPr>
          <p:nvPr/>
        </p:nvSpPr>
        <p:spPr>
          <a:xfrm>
            <a:off x="457200" y="274638"/>
            <a:ext cx="4721578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b="1" dirty="0" smtClean="0">
                <a:solidFill>
                  <a:srgbClr val="660066"/>
                </a:solidFill>
              </a:rPr>
              <a:t>How </a:t>
            </a:r>
            <a:r>
              <a:rPr lang="nl-NL" b="1" dirty="0" err="1" smtClean="0">
                <a:solidFill>
                  <a:srgbClr val="660066"/>
                </a:solidFill>
              </a:rPr>
              <a:t>did</a:t>
            </a:r>
            <a:r>
              <a:rPr lang="nl-NL" b="1" dirty="0" smtClean="0">
                <a:solidFill>
                  <a:srgbClr val="660066"/>
                </a:solidFill>
              </a:rPr>
              <a:t> we do </a:t>
            </a:r>
            <a:r>
              <a:rPr lang="nl-NL" b="1" dirty="0" err="1" smtClean="0">
                <a:solidFill>
                  <a:srgbClr val="660066"/>
                </a:solidFill>
              </a:rPr>
              <a:t>it</a:t>
            </a:r>
            <a:r>
              <a:rPr lang="nl-NL" b="1" dirty="0" smtClean="0">
                <a:solidFill>
                  <a:srgbClr val="660066"/>
                </a:solidFill>
              </a:rPr>
              <a:t>?</a:t>
            </a:r>
            <a:endParaRPr lang="it-IT" b="1" dirty="0">
              <a:solidFill>
                <a:srgbClr val="660066"/>
              </a:solidFill>
            </a:endParaRPr>
          </a:p>
        </p:txBody>
      </p:sp>
      <p:sp>
        <p:nvSpPr>
          <p:cNvPr id="14" name="Rettangolo 13"/>
          <p:cNvSpPr/>
          <p:nvPr/>
        </p:nvSpPr>
        <p:spPr>
          <a:xfrm>
            <a:off x="457200" y="1482004"/>
            <a:ext cx="573757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Brainstorming / whiteboard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Continuing </a:t>
            </a:r>
            <a:r>
              <a:rPr lang="en-US" sz="2400" dirty="0" smtClean="0"/>
              <a:t>in development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Ask the teacher for the equipment order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Using a template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Visit the public environment department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Divided test application in 3 parts: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Frontend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Backend</a:t>
            </a:r>
          </a:p>
          <a:p>
            <a:pPr marL="742950" lvl="1" indent="-285750">
              <a:buFont typeface="Arial"/>
              <a:buChar char="•"/>
            </a:pPr>
            <a:r>
              <a:rPr lang="en-US" sz="2400" dirty="0" smtClean="0"/>
              <a:t>Hardware I/O</a:t>
            </a:r>
          </a:p>
          <a:p>
            <a:pPr lvl="1"/>
            <a:endParaRPr lang="en-US" sz="2400" dirty="0" smtClean="0"/>
          </a:p>
        </p:txBody>
      </p:sp>
      <p:pic>
        <p:nvPicPr>
          <p:cNvPr id="15" name="Immagine 14" descr="brai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101" y="3811905"/>
            <a:ext cx="3732787" cy="27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292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23037534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" y="2441223"/>
            <a:ext cx="4009499" cy="2906887"/>
          </a:xfrm>
          <a:prstGeom prst="rect">
            <a:avLst/>
          </a:prstGeom>
        </p:spPr>
      </p:pic>
      <p:pic>
        <p:nvPicPr>
          <p:cNvPr id="4" name="Immagine 3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5" name="Connettore 1 4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Segnaposto data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3229-7213-8B4A-8845-FC7D050562D2}" type="datetime1">
              <a:rPr lang="en-US" smtClean="0"/>
              <a:t>23/03/17</a:t>
            </a:fld>
            <a:endParaRPr lang="it-IT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9</a:t>
            </a:fld>
            <a:endParaRPr lang="it-IT"/>
          </a:p>
        </p:txBody>
      </p:sp>
      <p:pic>
        <p:nvPicPr>
          <p:cNvPr id="11" name="Segnaposto contenuto 8" descr="iot_logo.png"/>
          <p:cNvPicPr>
            <a:picLocks noChangeAspect="1"/>
          </p:cNvPicPr>
          <p:nvPr/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5271912" cy="794476"/>
          </a:xfrm>
        </p:spPr>
        <p:txBody>
          <a:bodyPr>
            <a:normAutofit fontScale="90000"/>
          </a:bodyPr>
          <a:lstStyle/>
          <a:p>
            <a:r>
              <a:rPr lang="it-IT" b="1" dirty="0" err="1" smtClean="0">
                <a:solidFill>
                  <a:srgbClr val="660066"/>
                </a:solidFill>
              </a:rPr>
              <a:t>What</a:t>
            </a:r>
            <a:r>
              <a:rPr lang="it-IT" b="1" dirty="0" smtClean="0">
                <a:solidFill>
                  <a:srgbClr val="660066"/>
                </a:solidFill>
              </a:rPr>
              <a:t> </a:t>
            </a:r>
            <a:r>
              <a:rPr lang="it-IT" b="1" dirty="0" err="1" smtClean="0">
                <a:solidFill>
                  <a:srgbClr val="660066"/>
                </a:solidFill>
              </a:rPr>
              <a:t>were</a:t>
            </a:r>
            <a:r>
              <a:rPr lang="it-IT" b="1" dirty="0" smtClean="0">
                <a:solidFill>
                  <a:srgbClr val="660066"/>
                </a:solidFill>
              </a:rPr>
              <a:t> the </a:t>
            </a:r>
            <a:r>
              <a:rPr lang="it-IT" b="1" dirty="0" err="1" smtClean="0">
                <a:solidFill>
                  <a:srgbClr val="660066"/>
                </a:solidFill>
              </a:rPr>
              <a:t>results</a:t>
            </a:r>
            <a:r>
              <a:rPr lang="it-IT" b="1" dirty="0" smtClean="0">
                <a:solidFill>
                  <a:srgbClr val="660066"/>
                </a:solidFill>
              </a:rPr>
              <a:t>?</a:t>
            </a:r>
            <a:endParaRPr lang="it-IT" b="1" dirty="0">
              <a:solidFill>
                <a:srgbClr val="660066"/>
              </a:solidFill>
            </a:endParaRPr>
          </a:p>
        </p:txBody>
      </p:sp>
      <p:sp>
        <p:nvSpPr>
          <p:cNvPr id="13" name="Rettangolo 12"/>
          <p:cNvSpPr/>
          <p:nvPr/>
        </p:nvSpPr>
        <p:spPr>
          <a:xfrm>
            <a:off x="3745089" y="1914224"/>
            <a:ext cx="5398911" cy="3899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nl-NL" sz="2400" dirty="0" smtClean="0"/>
              <a:t>The equipment has </a:t>
            </a:r>
            <a:r>
              <a:rPr lang="nl-NL" sz="2400" dirty="0" err="1" smtClean="0"/>
              <a:t>not</a:t>
            </a:r>
            <a:r>
              <a:rPr lang="nl-NL" sz="2400" dirty="0" smtClean="0"/>
              <a:t> been </a:t>
            </a:r>
            <a:r>
              <a:rPr lang="nl-NL" sz="2400" dirty="0" err="1" smtClean="0"/>
              <a:t>delivered</a:t>
            </a:r>
            <a:r>
              <a:rPr lang="nl-NL" sz="2400" dirty="0" smtClean="0"/>
              <a:t> </a:t>
            </a:r>
            <a:r>
              <a:rPr lang="nl-NL" sz="2400" dirty="0" err="1" smtClean="0"/>
              <a:t>yet</a:t>
            </a:r>
            <a:r>
              <a:rPr lang="nl-NL" sz="2400" dirty="0"/>
              <a:t> </a:t>
            </a:r>
            <a:r>
              <a:rPr lang="nl-NL" sz="2400" dirty="0" smtClean="0"/>
              <a:t>(Friday </a:t>
            </a:r>
            <a:r>
              <a:rPr lang="nl-NL" sz="2400" dirty="0" err="1" smtClean="0"/>
              <a:t>afternoon</a:t>
            </a:r>
            <a:r>
              <a:rPr lang="nl-NL" sz="2400" dirty="0" smtClean="0"/>
              <a:t>)</a:t>
            </a:r>
            <a:endParaRPr lang="nl-NL" sz="2400" dirty="0" smtClean="0"/>
          </a:p>
          <a:p>
            <a:pPr marL="285750" indent="-285750">
              <a:buFont typeface="Arial"/>
              <a:buChar char="•"/>
            </a:pPr>
            <a:r>
              <a:rPr lang="nl-NL" sz="2400" dirty="0" smtClean="0"/>
              <a:t>Test plan </a:t>
            </a:r>
            <a:r>
              <a:rPr lang="nl-NL" sz="2400" dirty="0" err="1" smtClean="0"/>
              <a:t>almost</a:t>
            </a:r>
            <a:r>
              <a:rPr lang="nl-NL" sz="2400" dirty="0" smtClean="0"/>
              <a:t> </a:t>
            </a:r>
            <a:r>
              <a:rPr lang="nl-NL" sz="2400" dirty="0" err="1" smtClean="0"/>
              <a:t>finished</a:t>
            </a:r>
            <a:endParaRPr lang="nl-NL" sz="2400" dirty="0" smtClean="0"/>
          </a:p>
          <a:p>
            <a:pPr marL="285750" indent="-285750">
              <a:buFont typeface="Arial"/>
              <a:buChar char="•"/>
            </a:pPr>
            <a:r>
              <a:rPr lang="nl-NL" sz="2400" dirty="0" err="1" smtClean="0"/>
              <a:t>finished</a:t>
            </a:r>
            <a:r>
              <a:rPr lang="nl-NL" sz="2400" dirty="0" smtClean="0"/>
              <a:t> test </a:t>
            </a:r>
            <a:r>
              <a:rPr lang="nl-NL" sz="2400" dirty="0" err="1" smtClean="0"/>
              <a:t>application</a:t>
            </a:r>
            <a:r>
              <a:rPr lang="nl-NL" sz="2400" dirty="0" smtClean="0"/>
              <a:t> </a:t>
            </a:r>
            <a:r>
              <a:rPr lang="nl-NL" sz="2400" dirty="0" err="1" smtClean="0"/>
              <a:t>with</a:t>
            </a:r>
            <a:r>
              <a:rPr lang="nl-NL" sz="2400" dirty="0" smtClean="0"/>
              <a:t>:</a:t>
            </a:r>
          </a:p>
          <a:p>
            <a:pPr lvl="1"/>
            <a:r>
              <a:rPr lang="nl-NL" sz="2400" dirty="0" smtClean="0"/>
              <a:t>&gt;</a:t>
            </a:r>
            <a:r>
              <a:rPr lang="nl-NL" sz="2400" dirty="0" err="1" smtClean="0"/>
              <a:t>Frontend</a:t>
            </a:r>
            <a:endParaRPr lang="nl-NL" sz="2400" dirty="0" smtClean="0"/>
          </a:p>
          <a:p>
            <a:pPr lvl="1"/>
            <a:r>
              <a:rPr lang="nl-NL" sz="2400" dirty="0" smtClean="0"/>
              <a:t>&gt;Backend</a:t>
            </a:r>
          </a:p>
          <a:p>
            <a:pPr lvl="1"/>
            <a:r>
              <a:rPr lang="nl-NL" sz="2400" dirty="0" smtClean="0"/>
              <a:t>&gt;Hardware I/O (</a:t>
            </a:r>
            <a:r>
              <a:rPr lang="nl-NL" sz="2400" dirty="0" err="1" smtClean="0"/>
              <a:t>mocked</a:t>
            </a:r>
            <a:r>
              <a:rPr lang="nl-NL" sz="2400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nl-NL" sz="2400" dirty="0" smtClean="0"/>
              <a:t>Get part of the information we </a:t>
            </a:r>
            <a:r>
              <a:rPr lang="nl-NL" sz="2400" dirty="0" err="1" smtClean="0"/>
              <a:t>need</a:t>
            </a:r>
            <a:r>
              <a:rPr lang="nl-NL" sz="2400" dirty="0" smtClean="0"/>
              <a:t>, </a:t>
            </a:r>
            <a:r>
              <a:rPr lang="nl-NL" sz="2400" dirty="0" err="1" smtClean="0"/>
              <a:t>and</a:t>
            </a:r>
            <a:r>
              <a:rPr lang="nl-NL" sz="2400" dirty="0" smtClean="0"/>
              <a:t> part of extra information we have </a:t>
            </a:r>
            <a:r>
              <a:rPr lang="nl-NL" sz="2400" dirty="0" err="1" smtClean="0"/>
              <a:t>not</a:t>
            </a:r>
            <a:r>
              <a:rPr lang="nl-NL" sz="2400" dirty="0" smtClean="0"/>
              <a:t> </a:t>
            </a:r>
            <a:r>
              <a:rPr lang="nl-NL" sz="2400" dirty="0" err="1" smtClean="0"/>
              <a:t>thought</a:t>
            </a:r>
            <a:r>
              <a:rPr lang="nl-NL" sz="2400" dirty="0" smtClean="0"/>
              <a:t> </a:t>
            </a:r>
            <a:r>
              <a:rPr lang="nl-NL" sz="2400" dirty="0" err="1" smtClean="0"/>
              <a:t>about</a:t>
            </a:r>
            <a:endParaRPr lang="nl-NL" sz="2400" dirty="0"/>
          </a:p>
        </p:txBody>
      </p:sp>
    </p:spTree>
    <p:extLst>
      <p:ext uri="{BB962C8B-B14F-4D97-AF65-F5344CB8AC3E}">
        <p14:creationId xmlns:p14="http://schemas.microsoft.com/office/powerpoint/2010/main" val="2825508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9323</TotalTime>
  <Words>420</Words>
  <Application>Microsoft Macintosh PowerPoint</Application>
  <PresentationFormat>Presentazione su schermo (4:3)</PresentationFormat>
  <Paragraphs>104</Paragraphs>
  <Slides>14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15" baseType="lpstr">
      <vt:lpstr>Tema di Office</vt:lpstr>
      <vt:lpstr>Presentazione di PowerPoint</vt:lpstr>
      <vt:lpstr>The project 1/3</vt:lpstr>
      <vt:lpstr>Presentazione di PowerPoint</vt:lpstr>
      <vt:lpstr>The project 2/3</vt:lpstr>
      <vt:lpstr>The project 3/3</vt:lpstr>
      <vt:lpstr>The project: phases</vt:lpstr>
      <vt:lpstr>Presentazione di PowerPoint</vt:lpstr>
      <vt:lpstr>Presentazione di PowerPoint</vt:lpstr>
      <vt:lpstr>What were the results?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</vt:vector>
  </TitlesOfParts>
  <Company>SimoneFrancesconi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Simone Francesconi</dc:creator>
  <cp:lastModifiedBy>Simone Francesconi</cp:lastModifiedBy>
  <cp:revision>47</cp:revision>
  <dcterms:created xsi:type="dcterms:W3CDTF">2017-03-20T12:38:11Z</dcterms:created>
  <dcterms:modified xsi:type="dcterms:W3CDTF">2017-03-27T00:01:16Z</dcterms:modified>
</cp:coreProperties>
</file>

<file path=docProps/thumbnail.jpeg>
</file>